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289" r:id="rId3"/>
    <p:sldId id="260" r:id="rId4"/>
    <p:sldId id="271" r:id="rId5"/>
    <p:sldId id="272" r:id="rId6"/>
    <p:sldId id="273" r:id="rId7"/>
    <p:sldId id="274" r:id="rId8"/>
    <p:sldId id="285" r:id="rId9"/>
    <p:sldId id="275" r:id="rId10"/>
    <p:sldId id="276" r:id="rId11"/>
    <p:sldId id="277" r:id="rId12"/>
    <p:sldId id="278" r:id="rId13"/>
    <p:sldId id="284" r:id="rId14"/>
    <p:sldId id="286" r:id="rId15"/>
    <p:sldId id="279" r:id="rId16"/>
    <p:sldId id="280" r:id="rId17"/>
    <p:sldId id="287" r:id="rId18"/>
    <p:sldId id="281" r:id="rId19"/>
    <p:sldId id="282" r:id="rId20"/>
    <p:sldId id="283" r:id="rId21"/>
    <p:sldId id="288"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48" autoAdjust="0"/>
  </p:normalViewPr>
  <p:slideViewPr>
    <p:cSldViewPr>
      <p:cViewPr varScale="1">
        <p:scale>
          <a:sx n="45" d="100"/>
          <a:sy n="45" d="100"/>
        </p:scale>
        <p:origin x="715" y="43"/>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6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9D7EA012-1F34-4F13-B51E-BF7CF1D41AA1}" type="datetimeFigureOut">
              <a:rPr lang="en-US" smtClean="0"/>
              <a:t>9/9/2015</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057F034E-E82F-40F8-A125-6D140B7EE2CC}" type="slidenum">
              <a:rPr lang="en-US" smtClean="0"/>
              <a:t>‹#›</a:t>
            </a:fld>
            <a:endParaRPr lang="en-US" dirty="0"/>
          </a:p>
        </p:txBody>
      </p:sp>
    </p:spTree>
    <p:extLst>
      <p:ext uri="{BB962C8B-B14F-4D97-AF65-F5344CB8AC3E}">
        <p14:creationId xmlns:p14="http://schemas.microsoft.com/office/powerpoint/2010/main" val="314744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EFE4B0DF-1FFA-49F6-ADD4-962BA1D28C95}" type="datetimeFigureOut">
              <a:rPr lang="en-US" smtClean="0"/>
              <a:t>9/9/2015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BE7C818B-8EAE-4E6A-B257-D4CC91EDC031}" type="slidenum">
              <a:rPr lang="en-US" smtClean="0"/>
              <a:t>‹#›</a:t>
            </a:fld>
            <a:endParaRPr lang="en-US" dirty="0"/>
          </a:p>
        </p:txBody>
      </p:sp>
    </p:spTree>
    <p:extLst>
      <p:ext uri="{BB962C8B-B14F-4D97-AF65-F5344CB8AC3E}">
        <p14:creationId xmlns:p14="http://schemas.microsoft.com/office/powerpoint/2010/main" val="120256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a:t>
            </a:fld>
            <a:endParaRPr lang="en-US" dirty="0"/>
          </a:p>
        </p:txBody>
      </p:sp>
    </p:spTree>
    <p:extLst>
      <p:ext uri="{BB962C8B-B14F-4D97-AF65-F5344CB8AC3E}">
        <p14:creationId xmlns:p14="http://schemas.microsoft.com/office/powerpoint/2010/main" val="87888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the proposed triangles for the model and use MicroStation commands to rotate around the DGN to look at</a:t>
            </a:r>
            <a:r>
              <a:rPr lang="en-US" baseline="0" dirty="0" smtClean="0"/>
              <a:t> different areas.  Show how to vertically exaggerate the surface data.  View color coded slopes and tight contours to show what you want to see and what you want to look out for.</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10</a:t>
            </a:fld>
            <a:endParaRPr lang="en-US" dirty="0"/>
          </a:p>
        </p:txBody>
      </p:sp>
    </p:spTree>
    <p:extLst>
      <p:ext uri="{BB962C8B-B14F-4D97-AF65-F5344CB8AC3E}">
        <p14:creationId xmlns:p14="http://schemas.microsoft.com/office/powerpoint/2010/main" val="131722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 detailed 3D model, from</a:t>
            </a:r>
            <a:r>
              <a:rPr lang="en-US" baseline="0" dirty="0" smtClean="0"/>
              <a:t> a designer’s perspective, should be to put out a better final product.  If construction chooses to use it then great!  If not, it has still proven beneficial by catching errors before they got out the door.  The 3D model also helps the designer decrease drafting effort.  Hand editing cross sections is very time consuming.  And the vast majority of cross section manipulations can be addressed in the model with much less effort.  For instance, KYTC would like to see edge of pavement and ditch elevations on the cross sections.  By viewing those crossing features on the cross section, you can annotate them at once instead of having a draftsperson place each elevation individually.  Same thing with any guardrail—if it’s in the model, you can view it on the cross section with the proper cell.</a:t>
            </a:r>
          </a:p>
          <a:p>
            <a:endParaRPr lang="en-US" baseline="0" dirty="0" smtClean="0"/>
          </a:p>
          <a:p>
            <a:r>
              <a:rPr lang="en-US" baseline="0" dirty="0" smtClean="0"/>
              <a:t>But this does not release us, as designers, from our duty to make sure the cross sections are properly detailed.  The model cannot detail the cross sections to the degree necessary, but it can help lighten the workload.  We have to remember that for the time being, the plans and cross sections (PDF) are still the document that contractors are legally obligated to construct.</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11</a:t>
            </a:fld>
            <a:endParaRPr lang="en-US" dirty="0"/>
          </a:p>
        </p:txBody>
      </p:sp>
    </p:spTree>
    <p:extLst>
      <p:ext uri="{BB962C8B-B14F-4D97-AF65-F5344CB8AC3E}">
        <p14:creationId xmlns:p14="http://schemas.microsoft.com/office/powerpoint/2010/main" val="229788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In</a:t>
            </a:r>
            <a:r>
              <a:rPr lang="en-US" baseline="0" dirty="0" smtClean="0"/>
              <a:t>Roads drafting notes to make quick work of time consuming tasks such as pavement development sheets.  The drafting notes have the capability of pulling the elevation of a point on the model and presenting on the screen for placement.  These tools help speed drafting time and reduce the potential for human error such as mis-typing the elevation.</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12</a:t>
            </a:fld>
            <a:endParaRPr lang="en-US" dirty="0"/>
          </a:p>
        </p:txBody>
      </p:sp>
    </p:spTree>
    <p:extLst>
      <p:ext uri="{BB962C8B-B14F-4D97-AF65-F5344CB8AC3E}">
        <p14:creationId xmlns:p14="http://schemas.microsoft.com/office/powerpoint/2010/main" val="144034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a detailed 3D model also helps provide more accurate earthwork volumes.  The traditional end area volume method has the potential to miss valleys or ridges in the existing ground that occur between cross sections.  InRoads can report volumes as differences between the existing and proposed surface triangles.  You can do the entire surface or have the volumes reported by station to more closely mimic what users are used to seeing from the end area volume method.  It’s important to note that any triangle volumes need to be calculated to a subgrade surface as this method does not remove component areas like the end area volume method.  This tool can be found under Evaluation&gt;Volumes&gt;Triangle Volume by Station.  Set the interval at which you want to have the volumes reported and make sure your offsets fall outside your furthest limit so that the entire surface is encompassed.</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13</a:t>
            </a:fld>
            <a:endParaRPr lang="en-US" dirty="0"/>
          </a:p>
        </p:txBody>
      </p:sp>
    </p:spTree>
    <p:extLst>
      <p:ext uri="{BB962C8B-B14F-4D97-AF65-F5344CB8AC3E}">
        <p14:creationId xmlns:p14="http://schemas.microsoft.com/office/powerpoint/2010/main" val="329306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generate</a:t>
            </a:r>
            <a:r>
              <a:rPr lang="en-US" baseline="0" dirty="0" smtClean="0"/>
              <a:t> an XML report that can be exported to Microsoft Excel just like is available from the End Area Volume method.  Be sure when using the Triangle Volume by Station method to use the Evaluation&gt;Basic Volume report.  If you aren’t getting any display from your XML report, toggle through other reports to see if another will get you results.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14</a:t>
            </a:fld>
            <a:endParaRPr lang="en-US" dirty="0"/>
          </a:p>
        </p:txBody>
      </p:sp>
    </p:spTree>
    <p:extLst>
      <p:ext uri="{BB962C8B-B14F-4D97-AF65-F5344CB8AC3E}">
        <p14:creationId xmlns:p14="http://schemas.microsoft.com/office/powerpoint/2010/main" val="116030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models become more developed, we begin to enter into a position where</a:t>
            </a:r>
            <a:r>
              <a:rPr lang="en-US" baseline="0" dirty="0" smtClean="0"/>
              <a:t> we can view the model components in 3D and use the MicroStation measure tools to determine component quantities such as for asphalt surfacing, different asphalt base layers, aggregate, etc.  To be able to use the measure tools, you need to make sure to check the “Stitch Mesh Faces” check box.  And who is to say that we couldn’t begin to associate a unit cost to those components to get preliminary estimates?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15</a:t>
            </a:fld>
            <a:endParaRPr lang="en-US" dirty="0"/>
          </a:p>
        </p:txBody>
      </p:sp>
    </p:spTree>
    <p:extLst>
      <p:ext uri="{BB962C8B-B14F-4D97-AF65-F5344CB8AC3E}">
        <p14:creationId xmlns:p14="http://schemas.microsoft.com/office/powerpoint/2010/main" val="150300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things being to become even more detailed,</a:t>
            </a:r>
            <a:r>
              <a:rPr lang="en-US" baseline="0" dirty="0" smtClean="0"/>
              <a:t> things such as Clash Detection begin to become a real possibility.  In the SUDA product (the new InRoads S&amp;S available in SS3), a 3D model of the network is generated as MicroStation solids.  The designer can then use these solids to detect clashed between storm sewers and cross drains.  Or if detailed utility information is available (SUE Quality Level A), then clash detection can be done against the existing utilities.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16</a:t>
            </a:fld>
            <a:endParaRPr lang="en-US" dirty="0"/>
          </a:p>
        </p:txBody>
      </p:sp>
    </p:spTree>
    <p:extLst>
      <p:ext uri="{BB962C8B-B14F-4D97-AF65-F5344CB8AC3E}">
        <p14:creationId xmlns:p14="http://schemas.microsoft.com/office/powerpoint/2010/main" val="397126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17</a:t>
            </a:fld>
            <a:endParaRPr lang="en-US" dirty="0"/>
          </a:p>
        </p:txBody>
      </p:sp>
    </p:spTree>
    <p:extLst>
      <p:ext uri="{BB962C8B-B14F-4D97-AF65-F5344CB8AC3E}">
        <p14:creationId xmlns:p14="http://schemas.microsoft.com/office/powerpoint/2010/main" val="143986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a:t>
            </a:r>
            <a:r>
              <a:rPr lang="en-US" baseline="0" dirty="0" smtClean="0"/>
              <a:t> InRoads Drafting Notes can pull information directly from the model.  Show how to calculate triangle volumes by station.  View components in 3D and use the MicroStation tools to measure their volumes.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18</a:t>
            </a:fld>
            <a:endParaRPr lang="en-US" dirty="0"/>
          </a:p>
        </p:txBody>
      </p:sp>
    </p:spTree>
    <p:extLst>
      <p:ext uri="{BB962C8B-B14F-4D97-AF65-F5344CB8AC3E}">
        <p14:creationId xmlns:p14="http://schemas.microsoft.com/office/powerpoint/2010/main" val="3816917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if you build your template well, your modeling task will be a breeze!  Take advantage of the parametric constraints available</a:t>
            </a:r>
            <a:r>
              <a:rPr lang="en-US" baseline="0" dirty="0" smtClean="0"/>
              <a:t> to bridge the template library and roadway designer.  Take the time to interrogate your 3D surface using the various commands available through MicroStation and Inroads.  While looking at your model take extra time to look at areas that aren’t typical—areas of transitions, lane drops and additions, guardrail widening and intersections.  Don’t worry about small items like ADA ramps and headwalls at this point.  Right  now, we need to focus on the big picture.  There may be isolated instances where these </a:t>
            </a:r>
            <a:r>
              <a:rPr lang="en-US" baseline="0" smtClean="0"/>
              <a:t>items may </a:t>
            </a:r>
            <a:r>
              <a:rPr lang="en-US" baseline="0" dirty="0" smtClean="0"/>
              <a:t>need to be modeled and they’re probably better modeled as MicroStation solids and brought into the DTM if necessary.  </a:t>
            </a:r>
          </a:p>
          <a:p>
            <a:endParaRPr lang="en-US" baseline="0" dirty="0" smtClean="0"/>
          </a:p>
          <a:p>
            <a:r>
              <a:rPr lang="en-US" baseline="0" dirty="0" smtClean="0"/>
              <a:t>The goal is to put out a better product and the benefits of investing a little extra time are numerous!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19</a:t>
            </a:fld>
            <a:endParaRPr lang="en-US" dirty="0"/>
          </a:p>
        </p:txBody>
      </p:sp>
    </p:spTree>
    <p:extLst>
      <p:ext uri="{BB962C8B-B14F-4D97-AF65-F5344CB8AC3E}">
        <p14:creationId xmlns:p14="http://schemas.microsoft.com/office/powerpoint/2010/main" val="289984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heard countless times over the past decade about the value of a</a:t>
            </a:r>
            <a:r>
              <a:rPr lang="en-US" baseline="0" dirty="0" smtClean="0"/>
              <a:t> 3D model for the construction engineer.  And no doubt, there is great value in that arena.  The construction industry has taken the lead on 3D modeling because they see the benefits to them as it relates to time, money and safety.  3D models help expedite the construction process through the use of automated machine guidance (AMG) because it all but eliminates the need for construction staking.  And with less time required to complete the same task, the contractor becomes more efficient and profitable.  With more emphasis on the machine and less on the worker, the worksite becomes safer by removing workers from dangerous positions.</a:t>
            </a:r>
          </a:p>
          <a:p>
            <a:endParaRPr lang="en-US" baseline="0" dirty="0" smtClean="0"/>
          </a:p>
          <a:p>
            <a:r>
              <a:rPr lang="en-US" baseline="0" dirty="0" smtClean="0"/>
              <a:t>BUT…3D models can benefit the designer just as much as the contractor.  If design cost is 10% of the construction cost, then putting forth a fraction more effort to create a detailed 3D model has the potential to save much more when the project gets to construction by catching design errors before they get to construction.  And it doesn’t end there; putting a little more time and effort into creating a detailed 3D model upfront will save time (and therefore money) when it comes time to produce the plans.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2</a:t>
            </a:fld>
            <a:endParaRPr lang="en-US" dirty="0"/>
          </a:p>
        </p:txBody>
      </p:sp>
    </p:spTree>
    <p:extLst>
      <p:ext uri="{BB962C8B-B14F-4D97-AF65-F5344CB8AC3E}">
        <p14:creationId xmlns:p14="http://schemas.microsoft.com/office/powerpoint/2010/main" val="298368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20</a:t>
            </a:fld>
            <a:endParaRPr lang="en-US" dirty="0"/>
          </a:p>
        </p:txBody>
      </p:sp>
    </p:spTree>
    <p:extLst>
      <p:ext uri="{BB962C8B-B14F-4D97-AF65-F5344CB8AC3E}">
        <p14:creationId xmlns:p14="http://schemas.microsoft.com/office/powerpoint/2010/main" val="354853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21</a:t>
            </a:fld>
            <a:endParaRPr lang="en-US" dirty="0"/>
          </a:p>
        </p:txBody>
      </p:sp>
    </p:spTree>
    <p:extLst>
      <p:ext uri="{BB962C8B-B14F-4D97-AF65-F5344CB8AC3E}">
        <p14:creationId xmlns:p14="http://schemas.microsoft.com/office/powerpoint/2010/main" val="188668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secret to making your job</a:t>
            </a:r>
            <a:r>
              <a:rPr lang="en-US" baseline="0" dirty="0" smtClean="0"/>
              <a:t> easier when creating a detailed 3D model lies in the templates from which it is created.  If you put in the time to build your templates thinking of how they will be used in the next step, you will save yourself countless time and headaches.  </a:t>
            </a:r>
          </a:p>
          <a:p>
            <a:endParaRPr lang="en-US" baseline="0" dirty="0" smtClean="0"/>
          </a:p>
          <a:p>
            <a:r>
              <a:rPr lang="en-US" baseline="0" dirty="0" smtClean="0"/>
              <a:t>Some tips on templates are to use the Feature name and component name overrides.  What feature name overrides do is create a single feature from multiple template points (think about different fill/cut slopes or ditch bottoms) when the surface is created.  There are similar capabilities in creating continuous components.  Using component name overrides will create components with the same name from different template components.  This will help when harvesting quantities from or, simply, viewing components for visualization purposes.</a:t>
            </a:r>
          </a:p>
        </p:txBody>
      </p:sp>
      <p:sp>
        <p:nvSpPr>
          <p:cNvPr id="4" name="Slide Number Placeholder 3"/>
          <p:cNvSpPr>
            <a:spLocks noGrp="1"/>
          </p:cNvSpPr>
          <p:nvPr>
            <p:ph type="sldNum" sz="quarter" idx="10"/>
          </p:nvPr>
        </p:nvSpPr>
        <p:spPr/>
        <p:txBody>
          <a:bodyPr/>
          <a:lstStyle/>
          <a:p>
            <a:fld id="{BE7C818B-8EAE-4E6A-B257-D4CC91EDC031}" type="slidenum">
              <a:rPr lang="en-US" smtClean="0"/>
              <a:t>3</a:t>
            </a:fld>
            <a:endParaRPr lang="en-US" dirty="0"/>
          </a:p>
        </p:txBody>
      </p:sp>
    </p:spTree>
    <p:extLst>
      <p:ext uri="{BB962C8B-B14F-4D97-AF65-F5344CB8AC3E}">
        <p14:creationId xmlns:p14="http://schemas.microsoft.com/office/powerpoint/2010/main" val="329476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favorite part of each template is the parametric constraints/labels.  If you take the time to assign parametric labels to point constraints in your template, it will more than pay off when you get to creating your model.  You can assign labels to almost any constraint so that those constraints can be adjusted in Roadway Designer.  You can taper lane widths, widen shoulder for guardrail, transition fill/cut slopes with these constraints.  The possibilities are numerous!</a:t>
            </a:r>
            <a:endParaRPr lang="en-US" dirty="0" smtClean="0"/>
          </a:p>
          <a:p>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4</a:t>
            </a:fld>
            <a:endParaRPr lang="en-US" dirty="0"/>
          </a:p>
        </p:txBody>
      </p:sp>
    </p:spTree>
    <p:extLst>
      <p:ext uri="{BB962C8B-B14F-4D97-AF65-F5344CB8AC3E}">
        <p14:creationId xmlns:p14="http://schemas.microsoft.com/office/powerpoint/2010/main" val="368617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Template Library, show the 3-Ln-TWLTL</a:t>
            </a:r>
            <a:r>
              <a:rPr lang="en-US" baseline="0" dirty="0" smtClean="0"/>
              <a:t> template and the amount of parametric labels assigned.</a:t>
            </a:r>
            <a:endParaRPr lang="en-US" dirty="0" smtClean="0"/>
          </a:p>
          <a:p>
            <a:endParaRPr lang="en-US" dirty="0" smtClean="0"/>
          </a:p>
          <a:p>
            <a:r>
              <a:rPr lang="en-US" dirty="0" smtClean="0"/>
              <a:t>In Roadway Designer, cover adding a </a:t>
            </a:r>
            <a:r>
              <a:rPr lang="en-US" b="1" dirty="0" smtClean="0"/>
              <a:t>turn</a:t>
            </a:r>
            <a:r>
              <a:rPr lang="en-US" b="1" baseline="0" dirty="0" smtClean="0"/>
              <a:t> lane, transitioning slopes, adjusting pavement depths</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5</a:t>
            </a:fld>
            <a:endParaRPr lang="en-US" dirty="0"/>
          </a:p>
        </p:txBody>
      </p:sp>
    </p:spTree>
    <p:extLst>
      <p:ext uri="{BB962C8B-B14F-4D97-AF65-F5344CB8AC3E}">
        <p14:creationId xmlns:p14="http://schemas.microsoft.com/office/powerpoint/2010/main" val="106309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a:t>
            </a:r>
            <a:r>
              <a:rPr lang="en-US" baseline="0" dirty="0" smtClean="0"/>
              <a:t> discussion in the past has been devoted to how to create a detailed 3D model—and with good reason.  However, there has been very little discussion regarding how to check the model for errors.  One of the quickest ways to find potential errors in the model is to utilize 3D views in MicroStation.  Just view the triangles from your model, switch your display style to “smooth” and rotate around the 3D view to see if you find any spikes.  Zoom into different areas and at different angles to get different perspectives.</a:t>
            </a:r>
          </a:p>
          <a:p>
            <a:endParaRPr lang="en-US" baseline="0" dirty="0" smtClean="0"/>
          </a:p>
          <a:p>
            <a:r>
              <a:rPr lang="en-US" baseline="0" dirty="0" smtClean="0"/>
              <a:t>There is also an option in InRoads to vertically exaggerate your DTM.  In InRoads, go to Surface&gt;View Surface&gt;Options and play around with the vertical exaggeration.  In this example, you just can tell there is a slight bump in the radius when viewed at a 5x exaggeration.  The same bump is almost unnoticeable when not vertical exaggerated.  That bump is on the order of 0.07’, not much and probably not significant but it could be.</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6</a:t>
            </a:fld>
            <a:endParaRPr lang="en-US" dirty="0"/>
          </a:p>
        </p:txBody>
      </p:sp>
    </p:spTree>
    <p:extLst>
      <p:ext uri="{BB962C8B-B14F-4D97-AF65-F5344CB8AC3E}">
        <p14:creationId xmlns:p14="http://schemas.microsoft.com/office/powerpoint/2010/main" val="205011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handy tool to check your design in InRoads is to view the color coded slopes.  This tool</a:t>
            </a:r>
            <a:r>
              <a:rPr lang="en-US" baseline="0" dirty="0" smtClean="0"/>
              <a:t> doesn’t just help your model, it helps your design.  It gives you a quick visual representation of the vector slope of each triangle.  Using the “Smooth” display style in MicroStation, you can quickly spot flat spots in your model.  Even though the horizontal alignment and vertical alignment and superelevation transitions may all meet geometric standards individually, the combination of them may pose issues such as this flat spot caused by the combination of a flat vertical grade entering a horizontal curve.  To view the color codes slopes, go to Surface&gt;View Surface&gt;Color Coded Slopes.</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7</a:t>
            </a:fld>
            <a:endParaRPr lang="en-US" dirty="0"/>
          </a:p>
        </p:txBody>
      </p:sp>
    </p:spTree>
    <p:extLst>
      <p:ext uri="{BB962C8B-B14F-4D97-AF65-F5344CB8AC3E}">
        <p14:creationId xmlns:p14="http://schemas.microsoft.com/office/powerpoint/2010/main" val="243174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has been included here so you can see the settings if you wanted to use color coded slopes as this preference has not yet been incorporated in the KYTC CADD Standards</a:t>
            </a:r>
            <a:r>
              <a:rPr lang="en-US" baseline="0" dirty="0" smtClean="0"/>
              <a:t> XIN file.</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8</a:t>
            </a:fld>
            <a:endParaRPr lang="en-US" dirty="0"/>
          </a:p>
        </p:txBody>
      </p:sp>
    </p:spTree>
    <p:extLst>
      <p:ext uri="{BB962C8B-B14F-4D97-AF65-F5344CB8AC3E}">
        <p14:creationId xmlns:p14="http://schemas.microsoft.com/office/powerpoint/2010/main" val="177243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a:t>
            </a:r>
            <a:r>
              <a:rPr lang="en-US" baseline="0" dirty="0" smtClean="0"/>
              <a:t> one of the easiest ways to verify a 3D model does not have busts would be to view the proposed contours for the model.  If you cut the contours at a tight interval, even small errors will present themselves.  In this example, the contours were viewed at 0.1’ intervals to catch this area where the superelevation had an issue.  I like to turn off the contour labels because at this point, I’m not concerned about the actual elevation, but, rather, I am concerned that the contours run approximately parallel to one another.</a:t>
            </a:r>
            <a:endParaRPr lang="en-US" dirty="0"/>
          </a:p>
        </p:txBody>
      </p:sp>
      <p:sp>
        <p:nvSpPr>
          <p:cNvPr id="4" name="Slide Number Placeholder 3"/>
          <p:cNvSpPr>
            <a:spLocks noGrp="1"/>
          </p:cNvSpPr>
          <p:nvPr>
            <p:ph type="sldNum" sz="quarter" idx="10"/>
          </p:nvPr>
        </p:nvSpPr>
        <p:spPr/>
        <p:txBody>
          <a:bodyPr/>
          <a:lstStyle/>
          <a:p>
            <a:fld id="{BE7C818B-8EAE-4E6A-B257-D4CC91EDC031}" type="slidenum">
              <a:rPr lang="en-US" smtClean="0"/>
              <a:t>9</a:t>
            </a:fld>
            <a:endParaRPr lang="en-US" dirty="0"/>
          </a:p>
        </p:txBody>
      </p:sp>
    </p:spTree>
    <p:extLst>
      <p:ext uri="{BB962C8B-B14F-4D97-AF65-F5344CB8AC3E}">
        <p14:creationId xmlns:p14="http://schemas.microsoft.com/office/powerpoint/2010/main" val="179708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376092"/>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376092"/>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19200"/>
            <a:ext cx="8229600" cy="4906963"/>
          </a:xfrm>
        </p:spPr>
        <p:txBody>
          <a:bodyPr vert="eaVert"/>
          <a:lstStyle>
            <a:lvl1pPr>
              <a:defRPr sz="3000">
                <a:solidFill>
                  <a:srgbClr val="376092"/>
                </a:solidFill>
                <a:latin typeface="Century Gothic" panose="020B0502020202020204" pitchFamily="34" charset="0"/>
              </a:defRPr>
            </a:lvl1pPr>
            <a:lvl2pPr>
              <a:defRPr sz="2600">
                <a:solidFill>
                  <a:srgbClr val="376092"/>
                </a:solidFill>
                <a:latin typeface="Century Gothic" panose="020B0502020202020204" pitchFamily="34" charset="0"/>
              </a:defRPr>
            </a:lvl2pPr>
            <a:lvl3pPr>
              <a:defRPr sz="2200">
                <a:solidFill>
                  <a:srgbClr val="376092"/>
                </a:solidFill>
                <a:latin typeface="Century Gothic" panose="020B0502020202020204" pitchFamily="34" charset="0"/>
              </a:defRPr>
            </a:lvl3pPr>
            <a:lvl4pPr>
              <a:defRPr>
                <a:solidFill>
                  <a:srgbClr val="376092"/>
                </a:solidFill>
                <a:latin typeface="Century Gothic" panose="020B0502020202020204" pitchFamily="34" charset="0"/>
              </a:defRPr>
            </a:lvl4pPr>
            <a:lvl5pPr>
              <a:defRPr>
                <a:solidFill>
                  <a:srgbClr val="376092"/>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181600"/>
          </a:xfrm>
        </p:spPr>
        <p:txBody>
          <a:bodyPr vert="eaVert">
            <a:normAutofit/>
          </a:bodyPr>
          <a:lstStyle>
            <a:lvl1pPr>
              <a:defRPr sz="3600">
                <a:solidFill>
                  <a:srgbClr val="376092"/>
                </a:solidFill>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5181600"/>
          </a:xfrm>
        </p:spPr>
        <p:txBody>
          <a:bodyPr vert="eaVert"/>
          <a:lstStyle>
            <a:lvl1pPr>
              <a:defRPr sz="3000">
                <a:solidFill>
                  <a:srgbClr val="376092"/>
                </a:solidFill>
                <a:latin typeface="Century Gothic" panose="020B0502020202020204" pitchFamily="34" charset="0"/>
              </a:defRPr>
            </a:lvl1pPr>
            <a:lvl2pPr>
              <a:defRPr sz="2600">
                <a:solidFill>
                  <a:srgbClr val="376092"/>
                </a:solidFill>
                <a:latin typeface="Century Gothic" panose="020B0502020202020204" pitchFamily="34" charset="0"/>
              </a:defRPr>
            </a:lvl2pPr>
            <a:lvl3pPr>
              <a:defRPr sz="2200">
                <a:solidFill>
                  <a:srgbClr val="376092"/>
                </a:solidFill>
                <a:latin typeface="Century Gothic" panose="020B0502020202020204" pitchFamily="34" charset="0"/>
              </a:defRPr>
            </a:lvl3pPr>
            <a:lvl4pPr>
              <a:defRPr>
                <a:solidFill>
                  <a:srgbClr val="376092"/>
                </a:solidFill>
                <a:latin typeface="Century Gothic" panose="020B0502020202020204" pitchFamily="34" charset="0"/>
              </a:defRPr>
            </a:lvl4pPr>
            <a:lvl5pPr>
              <a:defRPr>
                <a:solidFill>
                  <a:srgbClr val="376092"/>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a:solidFill>
                  <a:srgbClr val="376092"/>
                </a:solidFill>
                <a:latin typeface="Century Gothic" panose="020B0502020202020204" pitchFamily="34" charset="0"/>
              </a:defRPr>
            </a:lvl1pPr>
            <a:lvl2pPr>
              <a:defRPr sz="2600">
                <a:solidFill>
                  <a:srgbClr val="376092"/>
                </a:solidFill>
                <a:latin typeface="Century Gothic" panose="020B0502020202020204" pitchFamily="34" charset="0"/>
              </a:defRPr>
            </a:lvl2pPr>
            <a:lvl3pPr>
              <a:defRPr sz="2200">
                <a:solidFill>
                  <a:srgbClr val="376092"/>
                </a:solidFill>
                <a:latin typeface="Century Gothic" panose="020B0502020202020204" pitchFamily="34" charset="0"/>
              </a:defRPr>
            </a:lvl3pPr>
            <a:lvl4pPr>
              <a:defRPr>
                <a:solidFill>
                  <a:srgbClr val="376092"/>
                </a:solidFill>
                <a:latin typeface="Century Gothic" panose="020B0502020202020204" pitchFamily="34" charset="0"/>
              </a:defRPr>
            </a:lvl4pPr>
            <a:lvl5pPr>
              <a:defRPr>
                <a:solidFill>
                  <a:srgbClr val="376092"/>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rgbClr val="376092"/>
                </a:solidFill>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76092"/>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800">
                <a:solidFill>
                  <a:srgbClr val="376092"/>
                </a:solidFill>
                <a:latin typeface="Century Gothic" panose="020B0502020202020204" pitchFamily="34" charset="0"/>
              </a:defRPr>
            </a:lvl1pPr>
            <a:lvl2pPr>
              <a:defRPr sz="2400">
                <a:solidFill>
                  <a:srgbClr val="376092"/>
                </a:solidFill>
                <a:latin typeface="Century Gothic" panose="020B0502020202020204" pitchFamily="34" charset="0"/>
              </a:defRPr>
            </a:lvl2pPr>
            <a:lvl3pPr>
              <a:defRPr sz="2000">
                <a:solidFill>
                  <a:srgbClr val="376092"/>
                </a:solidFill>
                <a:latin typeface="Century Gothic" panose="020B0502020202020204" pitchFamily="34" charset="0"/>
              </a:defRPr>
            </a:lvl3pPr>
            <a:lvl4pPr>
              <a:defRPr sz="1800">
                <a:solidFill>
                  <a:srgbClr val="376092"/>
                </a:solidFill>
                <a:latin typeface="Century Gothic" panose="020B0502020202020204" pitchFamily="34" charset="0"/>
              </a:defRPr>
            </a:lvl4pPr>
            <a:lvl5pPr>
              <a:defRPr sz="1800">
                <a:solidFill>
                  <a:srgbClr val="376092"/>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solidFill>
                  <a:srgbClr val="376092"/>
                </a:solidFill>
                <a:latin typeface="Century Gothic" panose="020B0502020202020204" pitchFamily="34" charset="0"/>
              </a:defRPr>
            </a:lvl1pPr>
            <a:lvl2pPr>
              <a:defRPr sz="2400">
                <a:solidFill>
                  <a:srgbClr val="376092"/>
                </a:solidFill>
                <a:latin typeface="Century Gothic" panose="020B0502020202020204" pitchFamily="34" charset="0"/>
              </a:defRPr>
            </a:lvl2pPr>
            <a:lvl3pPr>
              <a:defRPr sz="2000">
                <a:solidFill>
                  <a:srgbClr val="376092"/>
                </a:solidFill>
                <a:latin typeface="Century Gothic" panose="020B0502020202020204" pitchFamily="34" charset="0"/>
              </a:defRPr>
            </a:lvl3pPr>
            <a:lvl4pPr>
              <a:defRPr sz="1800">
                <a:solidFill>
                  <a:srgbClr val="376092"/>
                </a:solidFill>
                <a:latin typeface="Century Gothic" panose="020B0502020202020204" pitchFamily="34" charset="0"/>
              </a:defRPr>
            </a:lvl4pPr>
            <a:lvl5pPr>
              <a:defRPr sz="1800">
                <a:solidFill>
                  <a:srgbClr val="376092"/>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639762"/>
          </a:xfrm>
        </p:spPr>
        <p:txBody>
          <a:bodyPr anchor="b">
            <a:noAutofit/>
          </a:bodyPr>
          <a:lstStyle>
            <a:lvl1pPr marL="0" indent="0">
              <a:buNone/>
              <a:defRPr sz="2000" b="1">
                <a:solidFill>
                  <a:srgbClr val="376092"/>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4389438"/>
          </a:xfrm>
        </p:spPr>
        <p:txBody>
          <a:bodyPr/>
          <a:lstStyle>
            <a:lvl1pPr>
              <a:defRPr sz="2400">
                <a:solidFill>
                  <a:srgbClr val="376092"/>
                </a:solidFill>
                <a:latin typeface="Century Gothic" panose="020B0502020202020204" pitchFamily="34" charset="0"/>
              </a:defRPr>
            </a:lvl1pPr>
            <a:lvl2pPr>
              <a:defRPr sz="2000">
                <a:solidFill>
                  <a:srgbClr val="376092"/>
                </a:solidFill>
                <a:latin typeface="Century Gothic" panose="020B0502020202020204" pitchFamily="34" charset="0"/>
              </a:defRPr>
            </a:lvl2pPr>
            <a:lvl3pPr>
              <a:defRPr sz="1800">
                <a:solidFill>
                  <a:srgbClr val="376092"/>
                </a:solidFill>
                <a:latin typeface="Century Gothic" panose="020B0502020202020204" pitchFamily="34" charset="0"/>
              </a:defRPr>
            </a:lvl3pPr>
            <a:lvl4pPr>
              <a:defRPr sz="1600">
                <a:solidFill>
                  <a:srgbClr val="376092"/>
                </a:solidFill>
                <a:latin typeface="Century Gothic" panose="020B0502020202020204" pitchFamily="34" charset="0"/>
              </a:defRPr>
            </a:lvl4pPr>
            <a:lvl5pPr>
              <a:defRPr sz="1600">
                <a:solidFill>
                  <a:srgbClr val="376092"/>
                </a:solidFill>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normAutofit/>
          </a:bodyPr>
          <a:lstStyle>
            <a:lvl1pPr marL="0" indent="0">
              <a:buNone/>
              <a:defRPr sz="2000" b="1">
                <a:solidFill>
                  <a:srgbClr val="376092"/>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4389438"/>
          </a:xfrm>
        </p:spPr>
        <p:txBody>
          <a:bodyPr/>
          <a:lstStyle>
            <a:lvl1pPr>
              <a:defRPr sz="2400">
                <a:solidFill>
                  <a:srgbClr val="376092"/>
                </a:solidFill>
                <a:latin typeface="Century Gothic" panose="020B0502020202020204" pitchFamily="34" charset="0"/>
              </a:defRPr>
            </a:lvl1pPr>
            <a:lvl2pPr>
              <a:defRPr sz="2000">
                <a:solidFill>
                  <a:srgbClr val="376092"/>
                </a:solidFill>
                <a:latin typeface="Century Gothic" panose="020B0502020202020204" pitchFamily="34" charset="0"/>
              </a:defRPr>
            </a:lvl2pPr>
            <a:lvl3pPr>
              <a:defRPr sz="1800">
                <a:solidFill>
                  <a:srgbClr val="376092"/>
                </a:solidFill>
                <a:latin typeface="Century Gothic" panose="020B0502020202020204" pitchFamily="34" charset="0"/>
              </a:defRPr>
            </a:lvl3pPr>
            <a:lvl4pPr>
              <a:defRPr sz="1600">
                <a:solidFill>
                  <a:srgbClr val="376092"/>
                </a:solidFill>
                <a:latin typeface="Century Gothic" panose="020B0502020202020204" pitchFamily="34" charset="0"/>
              </a:defRPr>
            </a:lvl4pPr>
            <a:lvl5pPr>
              <a:defRPr sz="1600">
                <a:solidFill>
                  <a:srgbClr val="376092"/>
                </a:solidFill>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
        <p:nvSpPr>
          <p:cNvPr id="4" name="Title 1"/>
          <p:cNvSpPr>
            <a:spLocks noGrp="1"/>
          </p:cNvSpPr>
          <p:nvPr>
            <p:ph type="ctrTitle"/>
          </p:nvPr>
        </p:nvSpPr>
        <p:spPr>
          <a:xfrm>
            <a:off x="685800" y="2720975"/>
            <a:ext cx="7772400" cy="1470025"/>
          </a:xfrm>
        </p:spPr>
        <p:txBody>
          <a:bodyPr>
            <a:normAutofit/>
          </a:bodyPr>
          <a:lstStyle>
            <a:lvl1pPr>
              <a:defRPr sz="4000" b="1">
                <a:solidFill>
                  <a:srgbClr val="376092"/>
                </a:solidFill>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000">
                <a:solidFill>
                  <a:srgbClr val="376092"/>
                </a:solidFill>
                <a:latin typeface="Century Gothic" panose="020B0502020202020204" pitchFamily="34" charset="0"/>
              </a:defRPr>
            </a:lvl1pPr>
            <a:lvl2pPr>
              <a:defRPr sz="2600">
                <a:solidFill>
                  <a:srgbClr val="376092"/>
                </a:solidFill>
                <a:latin typeface="Century Gothic" panose="020B0502020202020204" pitchFamily="34" charset="0"/>
              </a:defRPr>
            </a:lvl2pPr>
            <a:lvl3pPr>
              <a:defRPr sz="2200">
                <a:solidFill>
                  <a:srgbClr val="376092"/>
                </a:solidFill>
                <a:latin typeface="Century Gothic" panose="020B0502020202020204" pitchFamily="34" charset="0"/>
              </a:defRPr>
            </a:lvl3pPr>
            <a:lvl4pPr>
              <a:defRPr sz="2000">
                <a:solidFill>
                  <a:srgbClr val="376092"/>
                </a:solidFill>
                <a:latin typeface="Century Gothic" panose="020B0502020202020204" pitchFamily="34" charset="0"/>
              </a:defRPr>
            </a:lvl4pPr>
            <a:lvl5pPr>
              <a:defRPr sz="2000">
                <a:solidFill>
                  <a:srgbClr val="376092"/>
                </a:solidFill>
                <a:latin typeface="Century Gothic" panose="020B0502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solidFill>
                  <a:srgbClr val="376092"/>
                </a:solidFill>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8903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376092"/>
                </a:solidFill>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7"/>
          <p:cNvSpPr>
            <a:spLocks noGrp="1"/>
          </p:cNvSpPr>
          <p:nvPr>
            <p:ph type="body" sz="quarter" idx="13" hasCustomPrompt="1"/>
          </p:nvPr>
        </p:nvSpPr>
        <p:spPr>
          <a:xfrm>
            <a:off x="5413248" y="6428232"/>
            <a:ext cx="3657600" cy="310896"/>
          </a:xfrm>
        </p:spPr>
        <p:txBody>
          <a:bodyPr>
            <a:normAutofit/>
          </a:bodyPr>
          <a:lstStyle>
            <a:lvl1pPr marL="0" indent="0" algn="r">
              <a:buNone/>
              <a:defRPr sz="1400" b="1">
                <a:solidFill>
                  <a:schemeClr val="bg1"/>
                </a:solidFill>
                <a:latin typeface="Century Gothic" panose="020B0502020202020204" pitchFamily="34" charset="0"/>
              </a:defRPr>
            </a:lvl1pPr>
          </a:lstStyle>
          <a:p>
            <a:pPr lvl="0"/>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5167" y="60960"/>
            <a:ext cx="1672633" cy="731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376092"/>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rgbClr val="376092"/>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200" kern="1200">
          <a:solidFill>
            <a:srgbClr val="376092"/>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transportation.ky.gov/Highway-Design/Pages/Software-and-Support.aspx" TargetMode="External"/><Relationship Id="rId7" Type="http://schemas.openxmlformats.org/officeDocument/2006/relationships/hyperlink" Target="http://www.fhwa.dot.gov/construction/3d/wbt.cf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fhwa.dot.gov/3d" TargetMode="External"/><Relationship Id="rId5" Type="http://schemas.openxmlformats.org/officeDocument/2006/relationships/hyperlink" Target="https://www.youtube.com/watch?v=KiX6SKkA29Q&amp;feature=youtu.be" TargetMode="External"/><Relationship Id="rId4" Type="http://schemas.openxmlformats.org/officeDocument/2006/relationships/hyperlink" Target="https://www.youtube.com/watch?v=pAVbAIMFTxE&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Building a Better 3D Model</a:t>
            </a:r>
            <a:endParaRPr lang="en-US" b="1" dirty="0"/>
          </a:p>
        </p:txBody>
      </p:sp>
      <p:sp>
        <p:nvSpPr>
          <p:cNvPr id="6" name="Subtitle 5"/>
          <p:cNvSpPr>
            <a:spLocks noGrp="1"/>
          </p:cNvSpPr>
          <p:nvPr>
            <p:ph type="subTitle" idx="1"/>
          </p:nvPr>
        </p:nvSpPr>
        <p:spPr>
          <a:xfrm>
            <a:off x="1143000" y="3886200"/>
            <a:ext cx="6858000" cy="1752600"/>
          </a:xfrm>
        </p:spPr>
        <p:txBody>
          <a:bodyPr>
            <a:normAutofit fontScale="92500" lnSpcReduction="20000"/>
          </a:bodyPr>
          <a:lstStyle/>
          <a:p>
            <a:r>
              <a:rPr lang="en-US" b="1" dirty="0" smtClean="0"/>
              <a:t>And Interrogating it for a Better Design</a:t>
            </a:r>
          </a:p>
          <a:p>
            <a:endParaRPr lang="en-US" dirty="0" smtClean="0"/>
          </a:p>
          <a:p>
            <a:r>
              <a:rPr lang="en-US" dirty="0" smtClean="0"/>
              <a:t>Kevin Martin, KYTC</a:t>
            </a:r>
          </a:p>
          <a:p>
            <a:r>
              <a:rPr lang="en-US" dirty="0" smtClean="0"/>
              <a:t>Jason Littleton, AEI</a:t>
            </a:r>
            <a:endParaRPr lang="en-US" dirty="0"/>
          </a:p>
        </p:txBody>
      </p:sp>
    </p:spTree>
    <p:extLst>
      <p:ext uri="{BB962C8B-B14F-4D97-AF65-F5344CB8AC3E}">
        <p14:creationId xmlns:p14="http://schemas.microsoft.com/office/powerpoint/2010/main" val="190606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Quality Assurance</a:t>
            </a:r>
            <a:endParaRPr lang="en-US" dirty="0"/>
          </a:p>
        </p:txBody>
      </p:sp>
      <p:sp>
        <p:nvSpPr>
          <p:cNvPr id="3" name="Title 2"/>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335262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Hand-editing cross sections is very time consuming</a:t>
            </a:r>
          </a:p>
          <a:p>
            <a:r>
              <a:rPr lang="en-US" dirty="0" smtClean="0"/>
              <a:t>Making changes in the model decreases the effort needed to manipulate sections.</a:t>
            </a:r>
          </a:p>
          <a:p>
            <a:pPr lvl="1"/>
            <a:r>
              <a:rPr lang="en-US" dirty="0" smtClean="0"/>
              <a:t>Designer can view GR, DT, EP features in cross sections to place GR cell and annotate DT, EP elevations</a:t>
            </a:r>
          </a:p>
          <a:p>
            <a:pPr lvl="1"/>
            <a:r>
              <a:rPr lang="en-US" b="1" dirty="0" smtClean="0"/>
              <a:t>BUT</a:t>
            </a:r>
            <a:r>
              <a:rPr lang="en-US" dirty="0" smtClean="0"/>
              <a:t> a detailed model doesn’t mean cross sections don’t need detail.  Plans (and sections) are still the legal document.</a:t>
            </a:r>
            <a:endParaRPr lang="en-US" b="1" dirty="0" smtClean="0"/>
          </a:p>
        </p:txBody>
      </p:sp>
      <p:sp>
        <p:nvSpPr>
          <p:cNvPr id="3" name="Text Placeholder 2"/>
          <p:cNvSpPr>
            <a:spLocks noGrp="1"/>
          </p:cNvSpPr>
          <p:nvPr>
            <p:ph type="body" sz="quarter" idx="13"/>
          </p:nvPr>
        </p:nvSpPr>
        <p:spPr/>
        <p:txBody>
          <a:bodyPr/>
          <a:lstStyle/>
          <a:p>
            <a:r>
              <a:rPr lang="en-US" dirty="0" smtClean="0"/>
              <a:t>Manipulating Cross Sections</a:t>
            </a:r>
            <a:endParaRPr lang="en-US" dirty="0"/>
          </a:p>
        </p:txBody>
      </p:sp>
    </p:spTree>
    <p:extLst>
      <p:ext uri="{BB962C8B-B14F-4D97-AF65-F5344CB8AC3E}">
        <p14:creationId xmlns:p14="http://schemas.microsoft.com/office/powerpoint/2010/main" val="161483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Use drafting notes to pull information from the 3D model.</a:t>
            </a:r>
          </a:p>
          <a:p>
            <a:r>
              <a:rPr lang="en-US" dirty="0" smtClean="0"/>
              <a:t>Speeds drafting time and decreases human error.</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91075" y="1371600"/>
            <a:ext cx="3657600" cy="2759758"/>
          </a:xfrm>
        </p:spPr>
      </p:pic>
      <p:sp>
        <p:nvSpPr>
          <p:cNvPr id="4" name="Text Placeholder 3"/>
          <p:cNvSpPr>
            <a:spLocks noGrp="1"/>
          </p:cNvSpPr>
          <p:nvPr>
            <p:ph type="body" sz="quarter" idx="13"/>
          </p:nvPr>
        </p:nvSpPr>
        <p:spPr/>
        <p:txBody>
          <a:bodyPr/>
          <a:lstStyle/>
          <a:p>
            <a:r>
              <a:rPr lang="en-US" dirty="0" smtClean="0"/>
              <a:t>Pavement Development Sheets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402873"/>
            <a:ext cx="3657600" cy="1659560"/>
          </a:xfrm>
          <a:prstGeom prst="rect">
            <a:avLst/>
          </a:prstGeom>
        </p:spPr>
      </p:pic>
    </p:spTree>
    <p:extLst>
      <p:ext uri="{BB962C8B-B14F-4D97-AF65-F5344CB8AC3E}">
        <p14:creationId xmlns:p14="http://schemas.microsoft.com/office/powerpoint/2010/main" val="405076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Traditional end area volumes calculated every 50’.</a:t>
            </a:r>
          </a:p>
          <a:p>
            <a:r>
              <a:rPr lang="en-US" dirty="0" smtClean="0"/>
              <a:t>Triangle volumes calculate difference between existing/proposed models</a:t>
            </a:r>
          </a:p>
          <a:p>
            <a:r>
              <a:rPr lang="en-US" b="1" dirty="0" smtClean="0"/>
              <a:t>Evaluation&gt;Volumes&gt;Triangle Volume by Station</a:t>
            </a:r>
            <a:endParaRPr lang="en-US" b="1" dirty="0"/>
          </a:p>
        </p:txBody>
      </p:sp>
      <p:sp>
        <p:nvSpPr>
          <p:cNvPr id="4" name="Text Placeholder 3"/>
          <p:cNvSpPr>
            <a:spLocks noGrp="1"/>
          </p:cNvSpPr>
          <p:nvPr>
            <p:ph type="body" sz="quarter" idx="13"/>
          </p:nvPr>
        </p:nvSpPr>
        <p:spPr/>
        <p:txBody>
          <a:bodyPr/>
          <a:lstStyle/>
          <a:p>
            <a:r>
              <a:rPr lang="en-US" dirty="0" smtClean="0"/>
              <a:t>Earthwork Volumes</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799" y="1143000"/>
            <a:ext cx="4038600" cy="173813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965" y="3033531"/>
            <a:ext cx="3896269" cy="3191320"/>
          </a:xfrm>
          <a:prstGeom prst="rect">
            <a:avLst/>
          </a:prstGeom>
        </p:spPr>
      </p:pic>
    </p:spTree>
    <p:extLst>
      <p:ext uri="{BB962C8B-B14F-4D97-AF65-F5344CB8AC3E}">
        <p14:creationId xmlns:p14="http://schemas.microsoft.com/office/powerpoint/2010/main" val="3476083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InRoads Earthwork Volumes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200"/>
            <a:ext cx="8229600" cy="4886325"/>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1" y="1066800"/>
            <a:ext cx="7772400" cy="3156708"/>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348" y="3352800"/>
            <a:ext cx="7772400" cy="2895235"/>
          </a:xfrm>
          <a:prstGeom prst="rect">
            <a:avLst/>
          </a:prstGeom>
        </p:spPr>
      </p:pic>
    </p:spTree>
    <p:extLst>
      <p:ext uri="{BB962C8B-B14F-4D97-AF65-F5344CB8AC3E}">
        <p14:creationId xmlns:p14="http://schemas.microsoft.com/office/powerpoint/2010/main" val="29544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smtClean="0"/>
              <a:t>View paving components in 3D and use MicroStation measure tool to find volume.</a:t>
            </a:r>
          </a:p>
          <a:p>
            <a:r>
              <a:rPr lang="en-US" b="1" dirty="0" smtClean="0"/>
              <a:t>Toggle on “Stitch Mesh Faces”</a:t>
            </a:r>
            <a:endParaRPr lang="en-US" b="1"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2293" y="3192292"/>
            <a:ext cx="4038600" cy="2933871"/>
          </a:xfrm>
        </p:spPr>
      </p:pic>
      <p:sp>
        <p:nvSpPr>
          <p:cNvPr id="9" name="Text Placeholder 8"/>
          <p:cNvSpPr>
            <a:spLocks noGrp="1"/>
          </p:cNvSpPr>
          <p:nvPr>
            <p:ph type="body" sz="quarter" idx="13"/>
          </p:nvPr>
        </p:nvSpPr>
        <p:spPr/>
        <p:txBody>
          <a:bodyPr>
            <a:normAutofit/>
          </a:bodyPr>
          <a:lstStyle/>
          <a:p>
            <a:r>
              <a:rPr lang="en-US" dirty="0" smtClean="0"/>
              <a:t>Harvesting Quantities from Components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587" y="1143000"/>
            <a:ext cx="4520013" cy="1752600"/>
          </a:xfrm>
          <a:prstGeom prst="rect">
            <a:avLst/>
          </a:prstGeom>
        </p:spPr>
      </p:pic>
      <p:sp>
        <p:nvSpPr>
          <p:cNvPr id="4" name="Rectangle 3"/>
          <p:cNvSpPr/>
          <p:nvPr/>
        </p:nvSpPr>
        <p:spPr>
          <a:xfrm>
            <a:off x="4648200" y="5715000"/>
            <a:ext cx="1295400" cy="411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0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Detailed 3D models open the door to begin utilizing clash detection in MicroStation.</a:t>
            </a:r>
          </a:p>
          <a:p>
            <a:r>
              <a:rPr lang="en-US" dirty="0" smtClean="0"/>
              <a:t>Find clashes with proposed storm sewer or existing utilities with SUE “Level A” data.</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6756" t="-1146" r="5661" b="1146"/>
          <a:stretch/>
        </p:blipFill>
        <p:spPr>
          <a:xfrm>
            <a:off x="4800600" y="1782762"/>
            <a:ext cx="4031330" cy="3703638"/>
          </a:xfrm>
        </p:spPr>
      </p:pic>
      <p:sp>
        <p:nvSpPr>
          <p:cNvPr id="4" name="Text Placeholder 3"/>
          <p:cNvSpPr>
            <a:spLocks noGrp="1"/>
          </p:cNvSpPr>
          <p:nvPr>
            <p:ph type="body" sz="quarter" idx="13"/>
          </p:nvPr>
        </p:nvSpPr>
        <p:spPr/>
        <p:txBody>
          <a:bodyPr/>
          <a:lstStyle/>
          <a:p>
            <a:r>
              <a:rPr lang="en-US" dirty="0" smtClean="0"/>
              <a:t>Clash Detection</a:t>
            </a:r>
            <a:endParaRPr lang="en-US" dirty="0"/>
          </a:p>
        </p:txBody>
      </p:sp>
    </p:spTree>
    <p:extLst>
      <p:ext uri="{BB962C8B-B14F-4D97-AF65-F5344CB8AC3E}">
        <p14:creationId xmlns:p14="http://schemas.microsoft.com/office/powerpoint/2010/main" val="6331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5381" r="15381"/>
          <a:stretch/>
        </p:blipFill>
        <p:spPr>
          <a:xfrm>
            <a:off x="3334768" y="1066800"/>
            <a:ext cx="5697980" cy="4273485"/>
          </a:xfrm>
        </p:spPr>
      </p:pic>
      <p:sp>
        <p:nvSpPr>
          <p:cNvPr id="4" name="Text Placeholder 3"/>
          <p:cNvSpPr>
            <a:spLocks noGrp="1"/>
          </p:cNvSpPr>
          <p:nvPr>
            <p:ph type="body" sz="quarter" idx="13"/>
          </p:nvPr>
        </p:nvSpPr>
        <p:spPr/>
        <p:txBody>
          <a:bodyPr/>
          <a:lstStyle/>
          <a:p>
            <a:r>
              <a:rPr lang="en-US" dirty="0" smtClean="0"/>
              <a:t>Clash Detection</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284" t="-777" r="39284" b="777"/>
          <a:stretch/>
        </p:blipFill>
        <p:spPr>
          <a:xfrm>
            <a:off x="9525" y="2438400"/>
            <a:ext cx="5160208" cy="3870156"/>
          </a:xfrm>
          <a:prstGeom prst="snip1Rect">
            <a:avLst>
              <a:gd name="adj" fmla="val 47677"/>
            </a:avLst>
          </a:prstGeom>
        </p:spPr>
      </p:pic>
    </p:spTree>
    <p:extLst>
      <p:ext uri="{BB962C8B-B14F-4D97-AF65-F5344CB8AC3E}">
        <p14:creationId xmlns:p14="http://schemas.microsoft.com/office/powerpoint/2010/main" val="1628444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Benefits of more detailed 3D Models</a:t>
            </a:r>
            <a:endParaRPr lang="en-US" dirty="0"/>
          </a:p>
        </p:txBody>
      </p:sp>
      <p:sp>
        <p:nvSpPr>
          <p:cNvPr id="3" name="Title 2"/>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3276310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normAutofit fontScale="92500" lnSpcReduction="10000"/>
          </a:bodyPr>
          <a:lstStyle/>
          <a:p>
            <a:r>
              <a:rPr lang="en-US" dirty="0" smtClean="0"/>
              <a:t>Build the template properly.</a:t>
            </a:r>
          </a:p>
          <a:p>
            <a:r>
              <a:rPr lang="en-US" dirty="0" smtClean="0"/>
              <a:t>Use parametric constraints to handle transitions quickly.</a:t>
            </a:r>
          </a:p>
          <a:p>
            <a:r>
              <a:rPr lang="en-US" dirty="0" smtClean="0"/>
              <a:t>View model in 3D and rotate to find busts.</a:t>
            </a:r>
          </a:p>
          <a:p>
            <a:r>
              <a:rPr lang="en-US" dirty="0" smtClean="0"/>
              <a:t>Or view tight contours to find busts.</a:t>
            </a:r>
          </a:p>
          <a:p>
            <a:r>
              <a:rPr lang="en-US" dirty="0" smtClean="0"/>
              <a:t>View color coded slopes to find flat spots.</a:t>
            </a:r>
          </a:p>
          <a:p>
            <a:r>
              <a:rPr lang="en-US" dirty="0" smtClean="0"/>
              <a:t>Focus on areas that aren’t “typical”.</a:t>
            </a:r>
          </a:p>
          <a:p>
            <a:r>
              <a:rPr lang="en-US" dirty="0" smtClean="0"/>
              <a:t>Don’t worry about ADA ramps &amp; headwalls for now unless there’s a need.</a:t>
            </a:r>
          </a:p>
          <a:p>
            <a:r>
              <a:rPr lang="en-US" dirty="0" smtClean="0"/>
              <a:t>The goal is a better design and the benefits are numerous!</a:t>
            </a:r>
            <a:endParaRPr lang="en-US" dirty="0"/>
          </a:p>
        </p:txBody>
      </p:sp>
    </p:spTree>
    <p:extLst>
      <p:ext uri="{BB962C8B-B14F-4D97-AF65-F5344CB8AC3E}">
        <p14:creationId xmlns:p14="http://schemas.microsoft.com/office/powerpoint/2010/main" val="411560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3D models have great value in construction</a:t>
            </a:r>
          </a:p>
          <a:p>
            <a:endParaRPr lang="en-US" dirty="0"/>
          </a:p>
          <a:p>
            <a:r>
              <a:rPr lang="en-US" dirty="0" smtClean="0"/>
              <a:t>3D models have just as great a value in design!</a:t>
            </a:r>
            <a:endParaRPr lang="en-US" dirty="0"/>
          </a:p>
        </p:txBody>
      </p:sp>
      <p:sp>
        <p:nvSpPr>
          <p:cNvPr id="3" name="Text Placeholder 2"/>
          <p:cNvSpPr>
            <a:spLocks noGrp="1"/>
          </p:cNvSpPr>
          <p:nvPr>
            <p:ph type="body" sz="quarter" idx="13"/>
          </p:nvPr>
        </p:nvSpPr>
        <p:spPr>
          <a:xfrm>
            <a:off x="5029200" y="6428232"/>
            <a:ext cx="4041648" cy="310896"/>
          </a:xfrm>
        </p:spPr>
        <p:txBody>
          <a:bodyPr>
            <a:normAutofit fontScale="92500"/>
          </a:bodyPr>
          <a:lstStyle/>
          <a:p>
            <a:r>
              <a:rPr lang="en-US" dirty="0" smtClean="0"/>
              <a:t>3D Models for Design (and maybe Construction)</a:t>
            </a:r>
            <a:endParaRPr lang="en-US" dirty="0"/>
          </a:p>
        </p:txBody>
      </p:sp>
    </p:spTree>
    <p:extLst>
      <p:ext uri="{BB962C8B-B14F-4D97-AF65-F5344CB8AC3E}">
        <p14:creationId xmlns:p14="http://schemas.microsoft.com/office/powerpoint/2010/main" val="281667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501776"/>
            <a:ext cx="8686800" cy="3908424"/>
          </a:xfrm>
        </p:spPr>
        <p:txBody>
          <a:bodyPr>
            <a:normAutofit/>
          </a:bodyPr>
          <a:lstStyle/>
          <a:p>
            <a:r>
              <a:rPr lang="en-US" dirty="0" smtClean="0"/>
              <a:t>THANK YOU!</a:t>
            </a:r>
            <a:br>
              <a:rPr lang="en-US" dirty="0" smtClean="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2952897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600200"/>
            <a:ext cx="8382000" cy="4525963"/>
          </a:xfrm>
        </p:spPr>
        <p:txBody>
          <a:bodyPr>
            <a:normAutofit/>
          </a:bodyPr>
          <a:lstStyle/>
          <a:p>
            <a:r>
              <a:rPr lang="en-US" dirty="0" smtClean="0"/>
              <a:t>KYTC Design Webinars</a:t>
            </a:r>
          </a:p>
          <a:p>
            <a:pPr lvl="1"/>
            <a:r>
              <a:rPr lang="en-US" dirty="0" smtClean="0">
                <a:hlinkClick r:id="rId3"/>
              </a:rPr>
              <a:t> </a:t>
            </a:r>
            <a:r>
              <a:rPr lang="en-US" sz="1400" dirty="0" smtClean="0">
                <a:hlinkClick r:id="rId3"/>
              </a:rPr>
              <a:t>http://transportation.ky.gov/Highway-Design/Pages/Software-and-Support.aspx</a:t>
            </a:r>
            <a:endParaRPr lang="en-US" sz="1400" dirty="0" smtClean="0"/>
          </a:p>
          <a:p>
            <a:pPr lvl="1"/>
            <a:r>
              <a:rPr lang="en-US" dirty="0" smtClean="0"/>
              <a:t>Template Creation</a:t>
            </a:r>
          </a:p>
          <a:p>
            <a:pPr lvl="2"/>
            <a:r>
              <a:rPr lang="en-US" sz="1600" dirty="0">
                <a:hlinkClick r:id="rId4"/>
              </a:rPr>
              <a:t>https://</a:t>
            </a:r>
            <a:r>
              <a:rPr lang="en-US" sz="1600" dirty="0" smtClean="0">
                <a:hlinkClick r:id="rId4"/>
              </a:rPr>
              <a:t>www.youtube.com/watch?v=pAVbAIMFTxE&amp;feature=youtu.be</a:t>
            </a:r>
            <a:endParaRPr lang="en-US" sz="1600" dirty="0" smtClean="0"/>
          </a:p>
          <a:p>
            <a:pPr lvl="1"/>
            <a:r>
              <a:rPr lang="en-US" dirty="0" smtClean="0"/>
              <a:t>Modeling Radii</a:t>
            </a:r>
          </a:p>
          <a:p>
            <a:pPr lvl="2"/>
            <a:r>
              <a:rPr lang="en-US" sz="1600" dirty="0">
                <a:hlinkClick r:id="rId5"/>
              </a:rPr>
              <a:t>https://</a:t>
            </a:r>
            <a:r>
              <a:rPr lang="en-US" sz="1600" dirty="0" smtClean="0">
                <a:hlinkClick r:id="rId5"/>
              </a:rPr>
              <a:t>www.youtube.com/watch?v=KiX6SKkA29Q&amp;feature=youtu.be</a:t>
            </a:r>
            <a:endParaRPr lang="en-US" sz="1600" dirty="0" smtClean="0"/>
          </a:p>
          <a:p>
            <a:r>
              <a:rPr lang="en-US" dirty="0" smtClean="0"/>
              <a:t>FHWA Resources</a:t>
            </a:r>
          </a:p>
          <a:p>
            <a:pPr lvl="1"/>
            <a:r>
              <a:rPr lang="en-US" dirty="0" smtClean="0">
                <a:hlinkClick r:id="rId6"/>
              </a:rPr>
              <a:t> </a:t>
            </a:r>
            <a:r>
              <a:rPr lang="en-US" sz="1400" dirty="0" smtClean="0">
                <a:hlinkClick r:id="rId6"/>
              </a:rPr>
              <a:t>www.fhwa.dot.gov/3d</a:t>
            </a:r>
            <a:endParaRPr lang="en-US" sz="1400" dirty="0" smtClean="0"/>
          </a:p>
          <a:p>
            <a:pPr lvl="1"/>
            <a:r>
              <a:rPr lang="en-US" dirty="0" smtClean="0"/>
              <a:t>Web based training</a:t>
            </a:r>
            <a:endParaRPr lang="en-US" dirty="0" smtClean="0">
              <a:hlinkClick r:id="rId7"/>
            </a:endParaRPr>
          </a:p>
          <a:p>
            <a:pPr lvl="2"/>
            <a:r>
              <a:rPr lang="en-US" sz="1600" dirty="0" smtClean="0">
                <a:hlinkClick r:id="rId7"/>
              </a:rPr>
              <a:t>http</a:t>
            </a:r>
            <a:r>
              <a:rPr lang="en-US" sz="1600" dirty="0">
                <a:hlinkClick r:id="rId7"/>
              </a:rPr>
              <a:t>://</a:t>
            </a:r>
            <a:r>
              <a:rPr lang="en-US" sz="1600" dirty="0" smtClean="0">
                <a:hlinkClick r:id="rId7"/>
              </a:rPr>
              <a:t>www.fhwa.dot.gov/construction/3d/wbt.cfm</a:t>
            </a:r>
            <a:endParaRPr lang="en-US" sz="1600" dirty="0" smtClean="0"/>
          </a:p>
          <a:p>
            <a:pPr lvl="1"/>
            <a:endParaRPr lang="en-US" dirty="0"/>
          </a:p>
          <a:p>
            <a:pPr lvl="2"/>
            <a:endParaRPr lang="en-US" dirty="0" smtClean="0"/>
          </a:p>
          <a:p>
            <a:pPr lvl="2"/>
            <a:endParaRPr lang="en-US" dirty="0" smtClean="0"/>
          </a:p>
          <a:p>
            <a:pPr lvl="2"/>
            <a:endParaRPr lang="en-US" dirty="0"/>
          </a:p>
        </p:txBody>
      </p:sp>
      <p:sp>
        <p:nvSpPr>
          <p:cNvPr id="2" name="Text Placeholder 1"/>
          <p:cNvSpPr>
            <a:spLocks noGrp="1"/>
          </p:cNvSpPr>
          <p:nvPr>
            <p:ph type="body" sz="quarter" idx="13"/>
          </p:nvPr>
        </p:nvSpPr>
        <p:spPr/>
        <p:txBody>
          <a:bodyPr/>
          <a:lstStyle/>
          <a:p>
            <a:r>
              <a:rPr lang="en-US" dirty="0" smtClean="0"/>
              <a:t>3D Resources</a:t>
            </a:r>
            <a:endParaRPr lang="en-US" dirty="0"/>
          </a:p>
        </p:txBody>
      </p:sp>
    </p:spTree>
    <p:extLst>
      <p:ext uri="{BB962C8B-B14F-4D97-AF65-F5344CB8AC3E}">
        <p14:creationId xmlns:p14="http://schemas.microsoft.com/office/powerpoint/2010/main" val="130168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Better models begin with the template</a:t>
            </a:r>
          </a:p>
          <a:p>
            <a:endParaRPr lang="en-US" dirty="0"/>
          </a:p>
          <a:p>
            <a:r>
              <a:rPr lang="en-US" dirty="0" smtClean="0"/>
              <a:t>Feature Name/Component Name Overrides</a:t>
            </a:r>
          </a:p>
          <a:p>
            <a:pPr lvl="1"/>
            <a:r>
              <a:rPr lang="en-US" dirty="0" smtClean="0"/>
              <a:t>Create continuous features/components</a:t>
            </a:r>
          </a:p>
          <a:p>
            <a:endParaRPr lang="en-US" dirty="0" smtClean="0"/>
          </a:p>
          <a:p>
            <a:r>
              <a:rPr lang="en-US" dirty="0" smtClean="0"/>
              <a:t>Parametric Constraints</a:t>
            </a:r>
          </a:p>
          <a:p>
            <a:pPr lvl="1"/>
            <a:endParaRPr lang="en-US" dirty="0" smtClean="0"/>
          </a:p>
        </p:txBody>
      </p:sp>
      <p:sp>
        <p:nvSpPr>
          <p:cNvPr id="3" name="Text Placeholder 2"/>
          <p:cNvSpPr>
            <a:spLocks noGrp="1"/>
          </p:cNvSpPr>
          <p:nvPr>
            <p:ph type="body" sz="quarter" idx="13"/>
          </p:nvPr>
        </p:nvSpPr>
        <p:spPr/>
        <p:txBody>
          <a:bodyPr/>
          <a:lstStyle/>
          <a:p>
            <a:r>
              <a:rPr lang="en-US" dirty="0" smtClean="0"/>
              <a:t>It Begins with the Template</a:t>
            </a:r>
            <a:endParaRPr lang="en-US" dirty="0"/>
          </a:p>
        </p:txBody>
      </p:sp>
    </p:spTree>
    <p:extLst>
      <p:ext uri="{BB962C8B-B14F-4D97-AF65-F5344CB8AC3E}">
        <p14:creationId xmlns:p14="http://schemas.microsoft.com/office/powerpoint/2010/main" val="155453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Parametric Constraints allow you to:</a:t>
            </a:r>
          </a:p>
          <a:p>
            <a:pPr lvl="1"/>
            <a:r>
              <a:rPr lang="en-US" dirty="0" smtClean="0"/>
              <a:t>Widen/Narrow lanes for lane additions/drops</a:t>
            </a:r>
          </a:p>
          <a:p>
            <a:pPr lvl="1"/>
            <a:endParaRPr lang="en-US" dirty="0" smtClean="0"/>
          </a:p>
          <a:p>
            <a:pPr lvl="1"/>
            <a:r>
              <a:rPr lang="en-US" dirty="0" smtClean="0"/>
              <a:t>Widen shoulders for guardrail end treatments</a:t>
            </a:r>
          </a:p>
          <a:p>
            <a:pPr lvl="1"/>
            <a:endParaRPr lang="en-US" dirty="0" smtClean="0"/>
          </a:p>
          <a:p>
            <a:pPr lvl="1"/>
            <a:r>
              <a:rPr lang="en-US" dirty="0" smtClean="0"/>
              <a:t>Adjust side slopes to transition smoothly</a:t>
            </a:r>
          </a:p>
          <a:p>
            <a:pPr lvl="1"/>
            <a:endParaRPr lang="en-US" dirty="0"/>
          </a:p>
          <a:p>
            <a:pPr lvl="1"/>
            <a:r>
              <a:rPr lang="en-US" dirty="0" smtClean="0"/>
              <a:t>Adjust pavement depths on-the-fly</a:t>
            </a:r>
            <a:endParaRPr lang="en-US" dirty="0"/>
          </a:p>
        </p:txBody>
      </p:sp>
      <p:sp>
        <p:nvSpPr>
          <p:cNvPr id="3" name="Text Placeholder 2"/>
          <p:cNvSpPr>
            <a:spLocks noGrp="1"/>
          </p:cNvSpPr>
          <p:nvPr>
            <p:ph type="body" sz="quarter" idx="13"/>
          </p:nvPr>
        </p:nvSpPr>
        <p:spPr/>
        <p:txBody>
          <a:bodyPr/>
          <a:lstStyle/>
          <a:p>
            <a:r>
              <a:rPr lang="en-US" dirty="0" smtClean="0"/>
              <a:t>Parametric Constraints</a:t>
            </a:r>
            <a:endParaRPr lang="en-US" dirty="0"/>
          </a:p>
        </p:txBody>
      </p:sp>
    </p:spTree>
    <p:extLst>
      <p:ext uri="{BB962C8B-B14F-4D97-AF65-F5344CB8AC3E}">
        <p14:creationId xmlns:p14="http://schemas.microsoft.com/office/powerpoint/2010/main" val="103797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Building a Better 3D Model</a:t>
            </a:r>
            <a:endParaRPr lang="en-US" dirty="0"/>
          </a:p>
        </p:txBody>
      </p:sp>
      <p:sp>
        <p:nvSpPr>
          <p:cNvPr id="3" name="Title 2"/>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3398092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View PR triangles and use smooth (or transparent) shading to quickly render the model.</a:t>
            </a:r>
          </a:p>
          <a:p>
            <a:endParaRPr lang="en-US" dirty="0"/>
          </a:p>
          <a:p>
            <a:r>
              <a:rPr lang="en-US" b="1" dirty="0" smtClean="0"/>
              <a:t>Surface&gt;View Surface&gt;Options </a:t>
            </a:r>
            <a:r>
              <a:rPr lang="en-US" dirty="0" smtClean="0"/>
              <a:t>to vertically exaggerate surface features</a:t>
            </a:r>
            <a:endParaRPr lang="en-US" dirty="0"/>
          </a:p>
        </p:txBody>
      </p:sp>
      <p:sp>
        <p:nvSpPr>
          <p:cNvPr id="4" name="Text Placeholder 3"/>
          <p:cNvSpPr>
            <a:spLocks noGrp="1"/>
          </p:cNvSpPr>
          <p:nvPr>
            <p:ph type="body" sz="quarter" idx="13"/>
          </p:nvPr>
        </p:nvSpPr>
        <p:spPr/>
        <p:txBody>
          <a:bodyPr/>
          <a:lstStyle/>
          <a:p>
            <a:r>
              <a:rPr lang="en-US" dirty="0" smtClean="0"/>
              <a:t>Use 3D Rotated Views to Find Busts</a:t>
            </a:r>
            <a:endParaRPr lang="en-US"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732" r="6324"/>
          <a:stretch/>
        </p:blipFill>
        <p:spPr>
          <a:xfrm>
            <a:off x="5060832" y="3810000"/>
            <a:ext cx="3657600" cy="2194560"/>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5687" t="1249" r="627" b="-1249"/>
          <a:stretch/>
        </p:blipFill>
        <p:spPr>
          <a:xfrm>
            <a:off x="5060832" y="1295400"/>
            <a:ext cx="3657600" cy="2194560"/>
          </a:xfrm>
          <a:prstGeom prst="rect">
            <a:avLst/>
          </a:prstGeom>
        </p:spPr>
      </p:pic>
      <p:sp>
        <p:nvSpPr>
          <p:cNvPr id="9" name="Rectangle 8"/>
          <p:cNvSpPr/>
          <p:nvPr/>
        </p:nvSpPr>
        <p:spPr>
          <a:xfrm>
            <a:off x="7242048" y="5081230"/>
            <a:ext cx="853119" cy="923330"/>
          </a:xfrm>
          <a:prstGeom prst="rect">
            <a:avLst/>
          </a:prstGeom>
          <a:noFill/>
        </p:spPr>
        <p:txBody>
          <a:bodyPr wrap="none" lIns="91440" tIns="45720" rIns="91440" bIns="45720">
            <a:spAutoFit/>
          </a:bodyPr>
          <a:lstStyle/>
          <a:p>
            <a:pPr algn="ctr"/>
            <a:r>
              <a:rPr lang="en-US" sz="5400" b="1" cap="none" spc="0" dirty="0" smtClean="0">
                <a:ln w="25400">
                  <a:solidFill>
                    <a:schemeClr val="accent4"/>
                  </a:solidFill>
                  <a:prstDash val="solid"/>
                </a:ln>
                <a:solidFill>
                  <a:schemeClr val="accent4">
                    <a:lumMod val="40000"/>
                    <a:lumOff val="60000"/>
                  </a:schemeClr>
                </a:solidFill>
                <a:effectLst/>
              </a:rPr>
              <a:t>5x</a:t>
            </a:r>
            <a:endParaRPr lang="en-US" sz="5400" b="1" cap="none" spc="0" dirty="0">
              <a:ln w="25400">
                <a:solidFill>
                  <a:schemeClr val="accent4"/>
                </a:solidFill>
                <a:prstDash val="solid"/>
              </a:ln>
              <a:solidFill>
                <a:schemeClr val="accent4">
                  <a:lumMod val="40000"/>
                  <a:lumOff val="60000"/>
                </a:schemeClr>
              </a:solidFill>
              <a:effectLst/>
            </a:endParaRPr>
          </a:p>
        </p:txBody>
      </p:sp>
      <p:sp>
        <p:nvSpPr>
          <p:cNvPr id="10" name="Rectangle 9"/>
          <p:cNvSpPr/>
          <p:nvPr/>
        </p:nvSpPr>
        <p:spPr>
          <a:xfrm>
            <a:off x="7222998" y="2491573"/>
            <a:ext cx="853119" cy="923330"/>
          </a:xfrm>
          <a:prstGeom prst="rect">
            <a:avLst/>
          </a:prstGeom>
          <a:noFill/>
        </p:spPr>
        <p:txBody>
          <a:bodyPr wrap="none" lIns="91440" tIns="45720" rIns="91440" bIns="45720">
            <a:spAutoFit/>
          </a:bodyPr>
          <a:lstStyle/>
          <a:p>
            <a:pPr algn="ctr"/>
            <a:r>
              <a:rPr lang="en-US" sz="5400" b="1" dirty="0">
                <a:ln w="25400">
                  <a:solidFill>
                    <a:schemeClr val="accent4"/>
                  </a:solidFill>
                  <a:prstDash val="solid"/>
                </a:ln>
                <a:solidFill>
                  <a:schemeClr val="accent4">
                    <a:lumMod val="40000"/>
                    <a:lumOff val="60000"/>
                  </a:schemeClr>
                </a:solidFill>
              </a:rPr>
              <a:t>1</a:t>
            </a:r>
            <a:r>
              <a:rPr lang="en-US" sz="5400" b="1" cap="none" spc="0" dirty="0" smtClean="0">
                <a:ln w="25400">
                  <a:solidFill>
                    <a:schemeClr val="accent4"/>
                  </a:solidFill>
                  <a:prstDash val="solid"/>
                </a:ln>
                <a:solidFill>
                  <a:schemeClr val="accent4">
                    <a:lumMod val="40000"/>
                    <a:lumOff val="60000"/>
                  </a:schemeClr>
                </a:solidFill>
                <a:effectLst/>
              </a:rPr>
              <a:t>x</a:t>
            </a:r>
            <a:endParaRPr lang="en-US" sz="5400" b="1" cap="none" spc="0" dirty="0">
              <a:ln w="25400">
                <a:solidFill>
                  <a:schemeClr val="accent4"/>
                </a:solidFill>
                <a:prstDash val="solid"/>
              </a:ln>
              <a:solidFill>
                <a:schemeClr val="accent4">
                  <a:lumMod val="40000"/>
                  <a:lumOff val="60000"/>
                </a:schemeClr>
              </a:solidFill>
              <a:effectLst/>
            </a:endParaRPr>
          </a:p>
        </p:txBody>
      </p:sp>
      <p:sp>
        <p:nvSpPr>
          <p:cNvPr id="11" name="Oval 10"/>
          <p:cNvSpPr/>
          <p:nvPr/>
        </p:nvSpPr>
        <p:spPr>
          <a:xfrm>
            <a:off x="7010400" y="4190999"/>
            <a:ext cx="1295400" cy="49513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001857" y="1295400"/>
            <a:ext cx="1295400" cy="49513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17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b="1" dirty="0" smtClean="0"/>
              <a:t>Surface&gt;View Surface&gt;Color Coded Slopes </a:t>
            </a:r>
            <a:r>
              <a:rPr lang="en-US" dirty="0" smtClean="0"/>
              <a:t>to view triangles with colors based on slope</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813" t="422" r="7813" b="422"/>
          <a:stretch/>
        </p:blipFill>
        <p:spPr>
          <a:xfrm>
            <a:off x="5029200" y="1143000"/>
            <a:ext cx="3657600" cy="2438400"/>
          </a:xfrm>
        </p:spPr>
      </p:pic>
      <p:sp>
        <p:nvSpPr>
          <p:cNvPr id="4" name="Text Placeholder 3"/>
          <p:cNvSpPr>
            <a:spLocks noGrp="1"/>
          </p:cNvSpPr>
          <p:nvPr>
            <p:ph type="body" sz="quarter" idx="13"/>
          </p:nvPr>
        </p:nvSpPr>
        <p:spPr/>
        <p:txBody>
          <a:bodyPr/>
          <a:lstStyle/>
          <a:p>
            <a:r>
              <a:rPr lang="en-US" dirty="0" smtClean="0"/>
              <a:t>Find Flat Areas/Steep Areas quickly</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30" r="4230"/>
          <a:stretch/>
        </p:blipFill>
        <p:spPr>
          <a:xfrm>
            <a:off x="5031517" y="3733800"/>
            <a:ext cx="3657600" cy="2438400"/>
          </a:xfrm>
          <a:prstGeom prst="rect">
            <a:avLst/>
          </a:prstGeom>
        </p:spPr>
      </p:pic>
    </p:spTree>
    <p:extLst>
      <p:ext uri="{BB962C8B-B14F-4D97-AF65-F5344CB8AC3E}">
        <p14:creationId xmlns:p14="http://schemas.microsoft.com/office/powerpoint/2010/main" val="249051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4365" y="1014137"/>
            <a:ext cx="4117436" cy="5308514"/>
          </a:xfrm>
        </p:spPr>
      </p:pic>
      <p:sp>
        <p:nvSpPr>
          <p:cNvPr id="4" name="Text Placeholder 3"/>
          <p:cNvSpPr>
            <a:spLocks noGrp="1"/>
          </p:cNvSpPr>
          <p:nvPr>
            <p:ph type="body" sz="quarter" idx="13"/>
          </p:nvPr>
        </p:nvSpPr>
        <p:spPr/>
        <p:txBody>
          <a:bodyPr/>
          <a:lstStyle/>
          <a:p>
            <a:r>
              <a:rPr lang="en-US" dirty="0" smtClean="0"/>
              <a:t>Color Coded Slopes</a:t>
            </a:r>
            <a:endParaRPr lang="en-US" dirty="0"/>
          </a:p>
        </p:txBody>
      </p:sp>
    </p:spTree>
    <p:extLst>
      <p:ext uri="{BB962C8B-B14F-4D97-AF65-F5344CB8AC3E}">
        <p14:creationId xmlns:p14="http://schemas.microsoft.com/office/powerpoint/2010/main" val="40182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Use contours viewed at tight intervals (0.1’-0.2’) to quickly catch busts.</a:t>
            </a:r>
          </a:p>
          <a:p>
            <a:endParaRPr lang="en-US" dirty="0"/>
          </a:p>
          <a:p>
            <a:r>
              <a:rPr lang="en-US" dirty="0" smtClean="0"/>
              <a:t>Pay particular attention to areas that aren’t “typical”</a:t>
            </a: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78" r="1278"/>
          <a:stretch/>
        </p:blipFill>
        <p:spPr>
          <a:xfrm>
            <a:off x="5791200" y="1066800"/>
            <a:ext cx="2514600" cy="2514600"/>
          </a:xfrm>
        </p:spPr>
      </p:pic>
      <p:sp>
        <p:nvSpPr>
          <p:cNvPr id="4" name="Text Placeholder 3"/>
          <p:cNvSpPr>
            <a:spLocks noGrp="1"/>
          </p:cNvSpPr>
          <p:nvPr>
            <p:ph type="body" sz="quarter" idx="13"/>
          </p:nvPr>
        </p:nvSpPr>
        <p:spPr/>
        <p:txBody>
          <a:bodyPr/>
          <a:lstStyle/>
          <a:p>
            <a:r>
              <a:rPr lang="en-US" dirty="0" smtClean="0"/>
              <a:t>Find the “Small” Busts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065" b="2065"/>
          <a:stretch/>
        </p:blipFill>
        <p:spPr>
          <a:xfrm>
            <a:off x="5791200" y="3747516"/>
            <a:ext cx="2514600" cy="2514600"/>
          </a:xfrm>
          <a:prstGeom prst="rect">
            <a:avLst/>
          </a:prstGeom>
        </p:spPr>
      </p:pic>
    </p:spTree>
    <p:extLst>
      <p:ext uri="{BB962C8B-B14F-4D97-AF65-F5344CB8AC3E}">
        <p14:creationId xmlns:p14="http://schemas.microsoft.com/office/powerpoint/2010/main" val="1356819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Jason Littleton, Kevin Martin</Speakers>
    <Year xmlns="b47a5aad-adfb-4dac-9d3f-47090e67d565">2015</Year>
    <Section xmlns="b47a5aad-adfb-4dac-9d3f-47090e67d565">Technology</Section>
    <Day xmlns="b47a5aad-adfb-4dac-9d3f-47090e67d565">Wednesday</Day>
  </documentManagement>
</p:properties>
</file>

<file path=customXml/itemProps1.xml><?xml version="1.0" encoding="utf-8"?>
<ds:datastoreItem xmlns:ds="http://schemas.openxmlformats.org/officeDocument/2006/customXml" ds:itemID="{C6BCB9A5-197E-46FE-8DF4-0F359ACC81C4}"/>
</file>

<file path=customXml/itemProps2.xml><?xml version="1.0" encoding="utf-8"?>
<ds:datastoreItem xmlns:ds="http://schemas.openxmlformats.org/officeDocument/2006/customXml" ds:itemID="{1F85F875-DDF9-42ED-B522-00151121C284}"/>
</file>

<file path=customXml/itemProps3.xml><?xml version="1.0" encoding="utf-8"?>
<ds:datastoreItem xmlns:ds="http://schemas.openxmlformats.org/officeDocument/2006/customXml" ds:itemID="{3E098D5D-77CC-4507-940A-6DDB975BD691}"/>
</file>

<file path=docProps/app.xml><?xml version="1.0" encoding="utf-8"?>
<Properties xmlns="http://schemas.openxmlformats.org/officeDocument/2006/extended-properties" xmlns:vt="http://schemas.openxmlformats.org/officeDocument/2006/docPropsVTypes">
  <TotalTime>1115</TotalTime>
  <Words>2367</Words>
  <Application>Microsoft Office PowerPoint</Application>
  <PresentationFormat>On-screen Show (4:3)</PresentationFormat>
  <Paragraphs>136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Office Theme</vt:lpstr>
      <vt:lpstr>Building a Better 3D Model</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PowerPoint Presentation</vt:lpstr>
      <vt:lpstr>THANK YOU!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Century Gothic Font</dc:title>
  <dc:creator>cunderwood</dc:creator>
  <cp:lastModifiedBy>Stone, Patrick (KYTC)</cp:lastModifiedBy>
  <cp:revision>59</cp:revision>
  <cp:lastPrinted>2015-09-02T21:40:41Z</cp:lastPrinted>
  <dcterms:created xsi:type="dcterms:W3CDTF">2015-04-23T14:29:00Z</dcterms:created>
  <dcterms:modified xsi:type="dcterms:W3CDTF">2015-09-09T12:55:25Z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